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</p:sldMasterIdLst>
  <p:sldIdLst>
    <p:sldId id="256" r:id="rId2"/>
    <p:sldId id="257" r:id="rId3"/>
    <p:sldId id="267" r:id="rId4"/>
    <p:sldId id="259" r:id="rId5"/>
    <p:sldId id="268" r:id="rId6"/>
    <p:sldId id="260" r:id="rId7"/>
    <p:sldId id="261" r:id="rId8"/>
    <p:sldId id="262" r:id="rId9"/>
    <p:sldId id="264" r:id="rId10"/>
    <p:sldId id="273" r:id="rId11"/>
    <p:sldId id="263" r:id="rId12"/>
    <p:sldId id="265" r:id="rId13"/>
    <p:sldId id="266" r:id="rId14"/>
    <p:sldId id="277" r:id="rId15"/>
    <p:sldId id="276" r:id="rId16"/>
    <p:sldId id="274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C25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0" autoAdjust="0"/>
    <p:restoredTop sz="94660"/>
  </p:normalViewPr>
  <p:slideViewPr>
    <p:cSldViewPr snapToGrid="0">
      <p:cViewPr>
        <p:scale>
          <a:sx n="68" d="100"/>
          <a:sy n="68" d="100"/>
        </p:scale>
        <p:origin x="5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162F41-C420-46F8-85E2-17BCB74F07E9}" type="doc">
      <dgm:prSet loTypeId="urn:microsoft.com/office/officeart/2005/8/layout/vList2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BEB2DD4-99F0-4C94-BFC3-F63F622F32C8}">
      <dgm:prSet/>
      <dgm:spPr/>
      <dgm:t>
        <a:bodyPr/>
        <a:lstStyle/>
        <a:p>
          <a:r>
            <a:rPr lang="en-US"/>
            <a:t>Research Question: Is there a significant difference between neighborhoods to purchase property in Boston.</a:t>
          </a:r>
        </a:p>
      </dgm:t>
    </dgm:pt>
    <dgm:pt modelId="{2B9E562B-5A45-4DBE-8248-979F278D50C0}" type="parTrans" cxnId="{5CAB7732-9C05-403D-B532-78A98318C355}">
      <dgm:prSet/>
      <dgm:spPr/>
      <dgm:t>
        <a:bodyPr/>
        <a:lstStyle/>
        <a:p>
          <a:endParaRPr lang="en-US"/>
        </a:p>
      </dgm:t>
    </dgm:pt>
    <dgm:pt modelId="{5BB1629D-568A-4603-9927-20F7B38F450B}" type="sibTrans" cxnId="{5CAB7732-9C05-403D-B532-78A98318C355}">
      <dgm:prSet/>
      <dgm:spPr/>
      <dgm:t>
        <a:bodyPr/>
        <a:lstStyle/>
        <a:p>
          <a:endParaRPr lang="en-US"/>
        </a:p>
      </dgm:t>
    </dgm:pt>
    <dgm:pt modelId="{5779926D-8115-436A-85B5-04A623A849F9}">
      <dgm:prSet/>
      <dgm:spPr/>
      <dgm:t>
        <a:bodyPr/>
        <a:lstStyle/>
        <a:p>
          <a:r>
            <a:rPr lang="en-US" dirty="0"/>
            <a:t>Hypothesis: Buying an Airbnb two-bedroom apartment located in Jamaica Plain is significantly better than other neighborhoods based on price and ratings.</a:t>
          </a:r>
        </a:p>
      </dgm:t>
    </dgm:pt>
    <dgm:pt modelId="{520089FF-18EB-46ED-8A86-C57C691F196A}" type="parTrans" cxnId="{656B1B6A-F175-4E3E-B16B-9065BFC509A3}">
      <dgm:prSet/>
      <dgm:spPr/>
      <dgm:t>
        <a:bodyPr/>
        <a:lstStyle/>
        <a:p>
          <a:endParaRPr lang="en-US"/>
        </a:p>
      </dgm:t>
    </dgm:pt>
    <dgm:pt modelId="{F8FA3FE2-BB1A-4FF9-AE6D-E7841C17F2CD}" type="sibTrans" cxnId="{656B1B6A-F175-4E3E-B16B-9065BFC509A3}">
      <dgm:prSet/>
      <dgm:spPr/>
      <dgm:t>
        <a:bodyPr/>
        <a:lstStyle/>
        <a:p>
          <a:endParaRPr lang="en-US"/>
        </a:p>
      </dgm:t>
    </dgm:pt>
    <dgm:pt modelId="{5FB5191D-9643-4710-8719-47C73306AB6B}">
      <dgm:prSet/>
      <dgm:spPr/>
      <dgm:t>
        <a:bodyPr/>
        <a:lstStyle/>
        <a:p>
          <a:r>
            <a:rPr lang="en-US" dirty="0"/>
            <a:t>Null Hypothesis: There is no significant difference in neighborhoods in relevance to purchasing property. </a:t>
          </a:r>
        </a:p>
      </dgm:t>
    </dgm:pt>
    <dgm:pt modelId="{FAD773C0-C584-4550-9BC7-79DCFC35A985}" type="parTrans" cxnId="{11FB14EC-E615-40C1-91E1-6609FBEA499A}">
      <dgm:prSet/>
      <dgm:spPr/>
      <dgm:t>
        <a:bodyPr/>
        <a:lstStyle/>
        <a:p>
          <a:endParaRPr lang="en-US"/>
        </a:p>
      </dgm:t>
    </dgm:pt>
    <dgm:pt modelId="{653C4F13-5601-47E7-A7A6-453DE2EFDFAB}" type="sibTrans" cxnId="{11FB14EC-E615-40C1-91E1-6609FBEA499A}">
      <dgm:prSet/>
      <dgm:spPr/>
      <dgm:t>
        <a:bodyPr/>
        <a:lstStyle/>
        <a:p>
          <a:endParaRPr lang="en-US"/>
        </a:p>
      </dgm:t>
    </dgm:pt>
    <dgm:pt modelId="{08E29C98-1F5A-4967-BEA2-7842ED41B861}" type="pres">
      <dgm:prSet presAssocID="{AB162F41-C420-46F8-85E2-17BCB74F07E9}" presName="linear" presStyleCnt="0">
        <dgm:presLayoutVars>
          <dgm:animLvl val="lvl"/>
          <dgm:resizeHandles val="exact"/>
        </dgm:presLayoutVars>
      </dgm:prSet>
      <dgm:spPr/>
    </dgm:pt>
    <dgm:pt modelId="{7B92BC90-B6BD-4C62-8927-E634B00B1475}" type="pres">
      <dgm:prSet presAssocID="{ABEB2DD4-99F0-4C94-BFC3-F63F622F32C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CF774E8-8806-45C9-A39E-A81222879CD4}" type="pres">
      <dgm:prSet presAssocID="{5BB1629D-568A-4603-9927-20F7B38F450B}" presName="spacer" presStyleCnt="0"/>
      <dgm:spPr/>
    </dgm:pt>
    <dgm:pt modelId="{8E9BFB46-78CA-44A9-BD9A-FB006415E669}" type="pres">
      <dgm:prSet presAssocID="{5779926D-8115-436A-85B5-04A623A849F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EA7A10A-FCB2-4C2D-94C5-3BCE7F05A665}" type="pres">
      <dgm:prSet presAssocID="{F8FA3FE2-BB1A-4FF9-AE6D-E7841C17F2CD}" presName="spacer" presStyleCnt="0"/>
      <dgm:spPr/>
    </dgm:pt>
    <dgm:pt modelId="{0CFFCC10-6090-4DED-983D-3BEF9BEE1218}" type="pres">
      <dgm:prSet presAssocID="{5FB5191D-9643-4710-8719-47C73306AB6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CAB7732-9C05-403D-B532-78A98318C355}" srcId="{AB162F41-C420-46F8-85E2-17BCB74F07E9}" destId="{ABEB2DD4-99F0-4C94-BFC3-F63F622F32C8}" srcOrd="0" destOrd="0" parTransId="{2B9E562B-5A45-4DBE-8248-979F278D50C0}" sibTransId="{5BB1629D-568A-4603-9927-20F7B38F450B}"/>
    <dgm:cxn modelId="{656B1B6A-F175-4E3E-B16B-9065BFC509A3}" srcId="{AB162F41-C420-46F8-85E2-17BCB74F07E9}" destId="{5779926D-8115-436A-85B5-04A623A849F9}" srcOrd="1" destOrd="0" parTransId="{520089FF-18EB-46ED-8A86-C57C691F196A}" sibTransId="{F8FA3FE2-BB1A-4FF9-AE6D-E7841C17F2CD}"/>
    <dgm:cxn modelId="{86309A91-AD6F-4CBF-92DF-FFD98723A049}" type="presOf" srcId="{5FB5191D-9643-4710-8719-47C73306AB6B}" destId="{0CFFCC10-6090-4DED-983D-3BEF9BEE1218}" srcOrd="0" destOrd="0" presId="urn:microsoft.com/office/officeart/2005/8/layout/vList2"/>
    <dgm:cxn modelId="{371E12C6-5744-4E36-8ECD-2E23933DD3AF}" type="presOf" srcId="{ABEB2DD4-99F0-4C94-BFC3-F63F622F32C8}" destId="{7B92BC90-B6BD-4C62-8927-E634B00B1475}" srcOrd="0" destOrd="0" presId="urn:microsoft.com/office/officeart/2005/8/layout/vList2"/>
    <dgm:cxn modelId="{11FB14EC-E615-40C1-91E1-6609FBEA499A}" srcId="{AB162F41-C420-46F8-85E2-17BCB74F07E9}" destId="{5FB5191D-9643-4710-8719-47C73306AB6B}" srcOrd="2" destOrd="0" parTransId="{FAD773C0-C584-4550-9BC7-79DCFC35A985}" sibTransId="{653C4F13-5601-47E7-A7A6-453DE2EFDFAB}"/>
    <dgm:cxn modelId="{5A96A7F1-DC61-4D7F-B39F-D26FBCDA9C04}" type="presOf" srcId="{5779926D-8115-436A-85B5-04A623A849F9}" destId="{8E9BFB46-78CA-44A9-BD9A-FB006415E669}" srcOrd="0" destOrd="0" presId="urn:microsoft.com/office/officeart/2005/8/layout/vList2"/>
    <dgm:cxn modelId="{BC4A42FC-1AE3-408D-8149-E36447F8F5A4}" type="presOf" srcId="{AB162F41-C420-46F8-85E2-17BCB74F07E9}" destId="{08E29C98-1F5A-4967-BEA2-7842ED41B861}" srcOrd="0" destOrd="0" presId="urn:microsoft.com/office/officeart/2005/8/layout/vList2"/>
    <dgm:cxn modelId="{626800DD-5690-4D10-A16A-4FE865CB85A2}" type="presParOf" srcId="{08E29C98-1F5A-4967-BEA2-7842ED41B861}" destId="{7B92BC90-B6BD-4C62-8927-E634B00B1475}" srcOrd="0" destOrd="0" presId="urn:microsoft.com/office/officeart/2005/8/layout/vList2"/>
    <dgm:cxn modelId="{6A56FFCB-2E3E-46D1-823D-58AC1950D1B8}" type="presParOf" srcId="{08E29C98-1F5A-4967-BEA2-7842ED41B861}" destId="{ECF774E8-8806-45C9-A39E-A81222879CD4}" srcOrd="1" destOrd="0" presId="urn:microsoft.com/office/officeart/2005/8/layout/vList2"/>
    <dgm:cxn modelId="{168AD022-BD23-4D22-B754-97D5860BCAD7}" type="presParOf" srcId="{08E29C98-1F5A-4967-BEA2-7842ED41B861}" destId="{8E9BFB46-78CA-44A9-BD9A-FB006415E669}" srcOrd="2" destOrd="0" presId="urn:microsoft.com/office/officeart/2005/8/layout/vList2"/>
    <dgm:cxn modelId="{5CC6BA13-D8C0-48EF-A10E-4C7DDAC04DB3}" type="presParOf" srcId="{08E29C98-1F5A-4967-BEA2-7842ED41B861}" destId="{6EA7A10A-FCB2-4C2D-94C5-3BCE7F05A665}" srcOrd="3" destOrd="0" presId="urn:microsoft.com/office/officeart/2005/8/layout/vList2"/>
    <dgm:cxn modelId="{0083768F-FE29-419C-91AE-CE59217382E6}" type="presParOf" srcId="{08E29C98-1F5A-4967-BEA2-7842ED41B861}" destId="{0CFFCC10-6090-4DED-983D-3BEF9BEE121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2BC90-B6BD-4C62-8927-E634B00B1475}">
      <dsp:nvSpPr>
        <dsp:cNvPr id="0" name=""/>
        <dsp:cNvSpPr/>
      </dsp:nvSpPr>
      <dsp:spPr>
        <a:xfrm>
          <a:off x="0" y="407977"/>
          <a:ext cx="5135880" cy="12951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Research Question: Is there a significant difference between neighborhoods to purchase property in Boston.</a:t>
          </a:r>
        </a:p>
      </dsp:txBody>
      <dsp:txXfrm>
        <a:off x="63226" y="471203"/>
        <a:ext cx="5009428" cy="1168737"/>
      </dsp:txXfrm>
    </dsp:sp>
    <dsp:sp modelId="{8E9BFB46-78CA-44A9-BD9A-FB006415E669}">
      <dsp:nvSpPr>
        <dsp:cNvPr id="0" name=""/>
        <dsp:cNvSpPr/>
      </dsp:nvSpPr>
      <dsp:spPr>
        <a:xfrm>
          <a:off x="0" y="1755007"/>
          <a:ext cx="5135880" cy="12951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Hypothesis: Buying an Airbnb two-bedroom apartment located in Jamaica Plain is significantly better than other neighborhoods based on price and ratings.</a:t>
          </a:r>
        </a:p>
      </dsp:txBody>
      <dsp:txXfrm>
        <a:off x="63226" y="1818233"/>
        <a:ext cx="5009428" cy="1168737"/>
      </dsp:txXfrm>
    </dsp:sp>
    <dsp:sp modelId="{0CFFCC10-6090-4DED-983D-3BEF9BEE1218}">
      <dsp:nvSpPr>
        <dsp:cNvPr id="0" name=""/>
        <dsp:cNvSpPr/>
      </dsp:nvSpPr>
      <dsp:spPr>
        <a:xfrm>
          <a:off x="0" y="3102036"/>
          <a:ext cx="5135880" cy="129518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Null Hypothesis: There is no significant difference in neighborhoods in relevance to purchasing property. </a:t>
          </a:r>
        </a:p>
      </dsp:txBody>
      <dsp:txXfrm>
        <a:off x="63226" y="3165262"/>
        <a:ext cx="5009428" cy="1168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98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90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26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43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01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77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20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8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21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79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54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53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73" r:id="rId6"/>
    <p:sldLayoutId id="2147483779" r:id="rId7"/>
    <p:sldLayoutId id="2147483774" r:id="rId8"/>
    <p:sldLayoutId id="2147483775" r:id="rId9"/>
    <p:sldLayoutId id="2147483776" r:id="rId10"/>
    <p:sldLayoutId id="2147483777" r:id="rId11"/>
    <p:sldLayoutId id="214748377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marksignsincblog.wordpress.com/2013/07/23/signs-of-the-world-citgo-sign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nd/3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economy.it/2014/10/24/boston-smart-city-sempre-smart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c-sa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each-house-ocean-vacation-exuma-707304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flickr.com/photos/viaggioroutard/25597936095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preadableideas.blogspot.com/2010/12/corporate-website-design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/3.0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://www.thepeakoftreschic.com/2013/06/off-to-boston-nantucket-cape-cod.html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creativecommons.org/licenses/by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E25D1D14-4B03-40AB-BD40-362AE8B579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9042" b="5958"/>
          <a:stretch/>
        </p:blipFill>
        <p:spPr>
          <a:xfrm>
            <a:off x="-3047" y="-49661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AF896-39C3-4798-9D2D-21D25F2D4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141" y="4825844"/>
            <a:ext cx="12210281" cy="2032145"/>
          </a:xfrm>
        </p:spPr>
        <p:txBody>
          <a:bodyPr anchor="t">
            <a:noAutofit/>
          </a:bodyPr>
          <a:lstStyle/>
          <a:p>
            <a:pPr algn="ctr"/>
            <a:r>
              <a:rPr lang="en-US" sz="10000" u="sng" dirty="0">
                <a:solidFill>
                  <a:schemeClr val="bg1"/>
                </a:solidFill>
              </a:rPr>
              <a:t>Boston Airbnb</a:t>
            </a:r>
            <a:br>
              <a:rPr lang="en-US" sz="10000" u="sng" dirty="0">
                <a:solidFill>
                  <a:schemeClr val="bg1"/>
                </a:solidFill>
              </a:rPr>
            </a:br>
            <a:endParaRPr lang="en-US" sz="10000" u="sng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253AD-36CC-4FBD-82B2-1D4CC1D87508}"/>
              </a:ext>
            </a:extLst>
          </p:cNvPr>
          <p:cNvSpPr txBox="1"/>
          <p:nvPr/>
        </p:nvSpPr>
        <p:spPr>
          <a:xfrm>
            <a:off x="9316050" y="6657945"/>
            <a:ext cx="287290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landmarksignsincblog.wordpress.com/2013/07/23/signs-of-the-world-citgo-sig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7568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C73035C9-93C9-4A1C-B191-8129054EC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8BE7659-AD33-490C-A3D6-05980CABE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Freeform: Shape 62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3B4C7-1A49-4763-8DBD-7C5CFCAC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2505" y="3429000"/>
            <a:ext cx="4389495" cy="160616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dirty="0"/>
              <a:t>Number </a:t>
            </a:r>
            <a:br>
              <a:rPr lang="en-US" sz="4400" dirty="0"/>
            </a:br>
            <a:r>
              <a:rPr lang="en-US" sz="4400" dirty="0"/>
              <a:t>of </a:t>
            </a:r>
            <a:br>
              <a:rPr lang="en-US" sz="4400" dirty="0"/>
            </a:br>
            <a:r>
              <a:rPr lang="en-US" sz="4400" dirty="0"/>
              <a:t>Bedrooms </a:t>
            </a:r>
            <a:br>
              <a:rPr lang="en-US" sz="4400" dirty="0"/>
            </a:br>
            <a:r>
              <a:rPr lang="en-US" sz="4400" dirty="0"/>
              <a:t>in</a:t>
            </a:r>
            <a:br>
              <a:rPr lang="en-US" sz="4400" dirty="0"/>
            </a:br>
            <a:r>
              <a:rPr lang="en-US" sz="4400" dirty="0"/>
              <a:t> South End</a:t>
            </a:r>
          </a:p>
        </p:txBody>
      </p:sp>
      <p:pic>
        <p:nvPicPr>
          <p:cNvPr id="3" name="Picture 2" descr="A picture containing clock, umbrella&#10;&#10;Description automatically generated">
            <a:extLst>
              <a:ext uri="{FF2B5EF4-FFF2-40B4-BE49-F238E27FC236}">
                <a16:creationId xmlns:a16="http://schemas.microsoft.com/office/drawing/2014/main" id="{145F74C7-1DF9-4296-8124-2FEC99C58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-15069"/>
            <a:ext cx="7311776" cy="6873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9A18B3-E76F-4FE2-ADCC-3A4D77D621E5}"/>
              </a:ext>
            </a:extLst>
          </p:cNvPr>
          <p:cNvSpPr txBox="1"/>
          <p:nvPr/>
        </p:nvSpPr>
        <p:spPr>
          <a:xfrm>
            <a:off x="2596806" y="0"/>
            <a:ext cx="2876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Number of Bedrooms in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South End</a:t>
            </a:r>
          </a:p>
        </p:txBody>
      </p:sp>
    </p:spTree>
    <p:extLst>
      <p:ext uri="{BB962C8B-B14F-4D97-AF65-F5344CB8AC3E}">
        <p14:creationId xmlns:p14="http://schemas.microsoft.com/office/powerpoint/2010/main" val="2185974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FFA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D1B28-35D1-4E43-AC46-3B6F1A406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615" y="568731"/>
            <a:ext cx="8414338" cy="5616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1838DB-5FED-4BB2-9E45-04A0E07ED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8" y="3078803"/>
            <a:ext cx="3768917" cy="160616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5400" dirty="0">
                <a:solidFill>
                  <a:srgbClr val="FFFFFF"/>
                </a:solidFill>
              </a:rPr>
              <a:t>Rating 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By 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Bedrooms</a:t>
            </a:r>
          </a:p>
        </p:txBody>
      </p:sp>
    </p:spTree>
    <p:extLst>
      <p:ext uri="{BB962C8B-B14F-4D97-AF65-F5344CB8AC3E}">
        <p14:creationId xmlns:p14="http://schemas.microsoft.com/office/powerpoint/2010/main" val="4107931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F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4B908-B492-43E6-97F0-CB47EB21B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4" y="3196604"/>
            <a:ext cx="3768917" cy="160616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Price 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By 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Available 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Bedrooms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E152D-9078-45E3-B41E-E58FE31F6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607" y="228098"/>
            <a:ext cx="8151441" cy="640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C73035C9-93C9-4A1C-B191-8129054EC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BE7659-AD33-490C-A3D6-05980CABE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FD738-8A8A-4D6A-9300-EBF0D7FD9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4125" y="3429000"/>
            <a:ext cx="4503411" cy="160616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 dirty="0"/>
              <a:t>South </a:t>
            </a:r>
            <a:br>
              <a:rPr lang="en-US" sz="5400" dirty="0"/>
            </a:br>
            <a:r>
              <a:rPr lang="en-US" sz="5400" dirty="0"/>
              <a:t>End </a:t>
            </a:r>
            <a:br>
              <a:rPr lang="en-US" sz="5400" dirty="0"/>
            </a:br>
            <a:r>
              <a:rPr lang="en-US" sz="5400" dirty="0"/>
              <a:t>Property Type</a:t>
            </a:r>
          </a:p>
        </p:txBody>
      </p:sp>
      <p:pic>
        <p:nvPicPr>
          <p:cNvPr id="11" name="Picture 10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EFF4442-FD98-45CE-A4F5-1054BC50C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63" y="50418"/>
            <a:ext cx="7280839" cy="6807582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0218B38D-C5E7-4879-87B7-57C4C84965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760D5E-376A-4735-BA2F-F3481671280F}"/>
              </a:ext>
            </a:extLst>
          </p:cNvPr>
          <p:cNvSpPr txBox="1"/>
          <p:nvPr/>
        </p:nvSpPr>
        <p:spPr>
          <a:xfrm>
            <a:off x="2558214" y="317686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South End Property Type</a:t>
            </a:r>
          </a:p>
        </p:txBody>
      </p:sp>
    </p:spTree>
    <p:extLst>
      <p:ext uri="{BB962C8B-B14F-4D97-AF65-F5344CB8AC3E}">
        <p14:creationId xmlns:p14="http://schemas.microsoft.com/office/powerpoint/2010/main" val="1327858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FFA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1838DB-5FED-4BB2-9E45-04A0E07ED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8" y="3377016"/>
            <a:ext cx="3768917" cy="160616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dirty="0"/>
              <a:t>South End’s </a:t>
            </a:r>
            <a:br>
              <a:rPr lang="en-US" dirty="0"/>
            </a:br>
            <a:r>
              <a:rPr lang="en-US" dirty="0"/>
              <a:t>Rating</a:t>
            </a:r>
            <a:br>
              <a:rPr lang="en-US" dirty="0"/>
            </a:br>
            <a:r>
              <a:rPr lang="en-US" dirty="0"/>
              <a:t>By </a:t>
            </a:r>
            <a:br>
              <a:rPr lang="en-US" dirty="0"/>
            </a:br>
            <a:r>
              <a:rPr lang="en-US" dirty="0"/>
              <a:t>Property Type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76564-298C-4B0C-A923-59DF73304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00" y="45172"/>
            <a:ext cx="8657502" cy="62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09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F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80B2E-4C05-461C-A43A-84067D0F1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6491"/>
            <a:ext cx="3768917" cy="160616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100" dirty="0">
                <a:solidFill>
                  <a:srgbClr val="FFFFFF"/>
                </a:solidFill>
              </a:rPr>
              <a:t>Price </a:t>
            </a:r>
            <a:br>
              <a:rPr lang="en-US" sz="4100" dirty="0">
                <a:solidFill>
                  <a:srgbClr val="FFFFFF"/>
                </a:solidFill>
              </a:rPr>
            </a:br>
            <a:r>
              <a:rPr lang="en-US" sz="4100" dirty="0">
                <a:solidFill>
                  <a:srgbClr val="FFFFFF"/>
                </a:solidFill>
              </a:rPr>
              <a:t>By</a:t>
            </a:r>
            <a:br>
              <a:rPr lang="en-US" sz="4100" dirty="0">
                <a:solidFill>
                  <a:srgbClr val="FFFFFF"/>
                </a:solidFill>
              </a:rPr>
            </a:br>
            <a:r>
              <a:rPr lang="en-US" sz="4100" dirty="0">
                <a:solidFill>
                  <a:srgbClr val="FFFFFF"/>
                </a:solidFill>
              </a:rPr>
              <a:t>Property Type </a:t>
            </a:r>
            <a:br>
              <a:rPr lang="en-US" sz="4100" dirty="0">
                <a:solidFill>
                  <a:srgbClr val="FFFFFF"/>
                </a:solidFill>
              </a:rPr>
            </a:br>
            <a:r>
              <a:rPr lang="en-US" sz="4100" dirty="0">
                <a:solidFill>
                  <a:srgbClr val="FFFFFF"/>
                </a:solidFill>
              </a:rPr>
              <a:t>In </a:t>
            </a:r>
            <a:br>
              <a:rPr lang="en-US" sz="4100" dirty="0">
                <a:solidFill>
                  <a:srgbClr val="FFFFFF"/>
                </a:solidFill>
              </a:rPr>
            </a:br>
            <a:r>
              <a:rPr lang="en-US" sz="4100" dirty="0">
                <a:solidFill>
                  <a:srgbClr val="FFFFFF"/>
                </a:solidFill>
              </a:rPr>
              <a:t>South End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8496F6-17FB-43EF-84C4-46382AE16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838" y="152400"/>
            <a:ext cx="8357611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05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3CEB4D1-AA3F-4A8F-8207-6E71EC12C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ridge over a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03EC5BD9-5AB7-47B3-95BB-761946D1A0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73B76-8264-496D-AAAF-E828BA581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481" y="3834779"/>
            <a:ext cx="5255812" cy="160616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6600" dirty="0"/>
              <a:t>Conclusion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961EBE-D8A9-4830-94C6-30A86504D6F3}"/>
              </a:ext>
            </a:extLst>
          </p:cNvPr>
          <p:cNvSpPr txBox="1"/>
          <p:nvPr/>
        </p:nvSpPr>
        <p:spPr>
          <a:xfrm>
            <a:off x="9341541" y="6657945"/>
            <a:ext cx="285045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www.techeconomy.it/2014/10/24/boston-smart-city-sempre-smar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7219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house with a lawn in front of a body of water&#10;&#10;Description automatically generated">
            <a:extLst>
              <a:ext uri="{FF2B5EF4-FFF2-40B4-BE49-F238E27FC236}">
                <a16:creationId xmlns:a16="http://schemas.microsoft.com/office/drawing/2014/main" id="{D10F3546-573F-42DE-9A7D-A517D729A7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639" b="2336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1501C-E24F-4B7C-BC71-C86DFDCA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0" y="7999476"/>
            <a:ext cx="5852170" cy="28072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7200" u="sng" dirty="0"/>
              <a:t>Postmortem</a:t>
            </a:r>
            <a:br>
              <a:rPr lang="en-US" sz="7200" u="sng" dirty="0"/>
            </a:br>
            <a:br>
              <a:rPr lang="en-US" sz="7200" u="sng" dirty="0"/>
            </a:br>
            <a:br>
              <a:rPr lang="en-US" sz="7200" u="sng" dirty="0"/>
            </a:br>
            <a:br>
              <a:rPr lang="en-US" sz="7200" u="sng" dirty="0"/>
            </a:br>
            <a:endParaRPr lang="en-US" sz="7200" u="sng" dirty="0"/>
          </a:p>
        </p:txBody>
      </p:sp>
    </p:spTree>
    <p:extLst>
      <p:ext uri="{BB962C8B-B14F-4D97-AF65-F5344CB8AC3E}">
        <p14:creationId xmlns:p14="http://schemas.microsoft.com/office/powerpoint/2010/main" val="2277904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37" name="Rectangle 144">
            <a:extLst>
              <a:ext uri="{FF2B5EF4-FFF2-40B4-BE49-F238E27FC236}">
                <a16:creationId xmlns:a16="http://schemas.microsoft.com/office/drawing/2014/main" id="{37B024FF-40E3-4234-A8A8-4AEA325DC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686D085-F759-4499-94EC-3EA028126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9" name="Freeform: Shape 148">
            <a:extLst>
              <a:ext uri="{FF2B5EF4-FFF2-40B4-BE49-F238E27FC236}">
                <a16:creationId xmlns:a16="http://schemas.microsoft.com/office/drawing/2014/main" id="{B9D56ACA-1E9F-4685-8853-D3A4777AC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847754 w 12192000"/>
              <a:gd name="connsiteY0" fmla="*/ 5 h 6858000"/>
              <a:gd name="connsiteX1" fmla="*/ 3847754 w 12192000"/>
              <a:gd name="connsiteY1" fmla="*/ 4197373 h 6858000"/>
              <a:gd name="connsiteX2" fmla="*/ 4423416 w 12192000"/>
              <a:gd name="connsiteY2" fmla="*/ 4197373 h 6858000"/>
              <a:gd name="connsiteX3" fmla="*/ 4430942 w 12192000"/>
              <a:gd name="connsiteY3" fmla="*/ 4172627 h 6858000"/>
              <a:gd name="connsiteX4" fmla="*/ 4570893 w 12192000"/>
              <a:gd name="connsiteY4" fmla="*/ 4067350 h 6858000"/>
              <a:gd name="connsiteX5" fmla="*/ 5082240 w 12192000"/>
              <a:gd name="connsiteY5" fmla="*/ 4000508 h 6858000"/>
              <a:gd name="connsiteX6" fmla="*/ 5767374 w 12192000"/>
              <a:gd name="connsiteY6" fmla="*/ 3903586 h 6858000"/>
              <a:gd name="connsiteX7" fmla="*/ 6455849 w 12192000"/>
              <a:gd name="connsiteY7" fmla="*/ 3820032 h 6858000"/>
              <a:gd name="connsiteX8" fmla="*/ 7144325 w 12192000"/>
              <a:gd name="connsiteY8" fmla="*/ 3820032 h 6858000"/>
              <a:gd name="connsiteX9" fmla="*/ 7341512 w 12192000"/>
              <a:gd name="connsiteY9" fmla="*/ 3826717 h 6858000"/>
              <a:gd name="connsiteX10" fmla="*/ 7344854 w 12192000"/>
              <a:gd name="connsiteY10" fmla="*/ 3826717 h 6858000"/>
              <a:gd name="connsiteX11" fmla="*/ 7534641 w 12192000"/>
              <a:gd name="connsiteY11" fmla="*/ 3832816 h 6858000"/>
              <a:gd name="connsiteX12" fmla="*/ 7534641 w 12192000"/>
              <a:gd name="connsiteY12" fmla="*/ 5 h 6858000"/>
              <a:gd name="connsiteX13" fmla="*/ 3728859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1 h 6858000"/>
              <a:gd name="connsiteX16" fmla="*/ 7653538 w 12192000"/>
              <a:gd name="connsiteY16" fmla="*/ 1 h 6858000"/>
              <a:gd name="connsiteX17" fmla="*/ 7653538 w 12192000"/>
              <a:gd name="connsiteY17" fmla="*/ 3836633 h 6858000"/>
              <a:gd name="connsiteX18" fmla="*/ 7773901 w 12192000"/>
              <a:gd name="connsiteY18" fmla="*/ 3840500 h 6858000"/>
              <a:gd name="connsiteX19" fmla="*/ 8200440 w 12192000"/>
              <a:gd name="connsiteY19" fmla="*/ 3856793 h 6858000"/>
              <a:gd name="connsiteX20" fmla="*/ 8517940 w 12192000"/>
              <a:gd name="connsiteY20" fmla="*/ 3860135 h 6858000"/>
              <a:gd name="connsiteX21" fmla="*/ 9206418 w 12192000"/>
              <a:gd name="connsiteY21" fmla="*/ 3863477 h 6858000"/>
              <a:gd name="connsiteX22" fmla="*/ 9891553 w 12192000"/>
              <a:gd name="connsiteY22" fmla="*/ 3850108 h 6858000"/>
              <a:gd name="connsiteX23" fmla="*/ 10586714 w 12192000"/>
              <a:gd name="connsiteY23" fmla="*/ 3810003 h 6858000"/>
              <a:gd name="connsiteX24" fmla="*/ 11271848 w 12192000"/>
              <a:gd name="connsiteY24" fmla="*/ 3756529 h 6858000"/>
              <a:gd name="connsiteX25" fmla="*/ 11709667 w 12192000"/>
              <a:gd name="connsiteY25" fmla="*/ 3636212 h 6858000"/>
              <a:gd name="connsiteX26" fmla="*/ 12184248 w 12192000"/>
              <a:gd name="connsiteY26" fmla="*/ 3429001 h 6858000"/>
              <a:gd name="connsiteX27" fmla="*/ 12192000 w 12192000"/>
              <a:gd name="connsiteY27" fmla="*/ 3437173 h 6858000"/>
              <a:gd name="connsiteX28" fmla="*/ 12192000 w 12192000"/>
              <a:gd name="connsiteY28" fmla="*/ 6858000 h 6858000"/>
              <a:gd name="connsiteX29" fmla="*/ 0 w 12192000"/>
              <a:gd name="connsiteY29" fmla="*/ 6858000 h 6858000"/>
              <a:gd name="connsiteX30" fmla="*/ 0 w 12192000"/>
              <a:gd name="connsiteY30" fmla="*/ 6857989 h 6858000"/>
              <a:gd name="connsiteX31" fmla="*/ 6542821 w 12192000"/>
              <a:gd name="connsiteY31" fmla="*/ 6857989 h 6858000"/>
              <a:gd name="connsiteX32" fmla="*/ 6553813 w 12192000"/>
              <a:gd name="connsiteY32" fmla="*/ 6856417 h 6858000"/>
              <a:gd name="connsiteX33" fmla="*/ 6836849 w 12192000"/>
              <a:gd name="connsiteY33" fmla="*/ 6797865 h 6858000"/>
              <a:gd name="connsiteX34" fmla="*/ 5951187 w 12192000"/>
              <a:gd name="connsiteY34" fmla="*/ 6644126 h 6858000"/>
              <a:gd name="connsiteX35" fmla="*/ 6001320 w 12192000"/>
              <a:gd name="connsiteY35" fmla="*/ 6624073 h 6858000"/>
              <a:gd name="connsiteX36" fmla="*/ 5904397 w 12192000"/>
              <a:gd name="connsiteY36" fmla="*/ 6543863 h 6858000"/>
              <a:gd name="connsiteX37" fmla="*/ 5506684 w 12192000"/>
              <a:gd name="connsiteY37" fmla="*/ 6416862 h 6858000"/>
              <a:gd name="connsiteX38" fmla="*/ 6001320 w 12192000"/>
              <a:gd name="connsiteY38" fmla="*/ 6202967 h 6858000"/>
              <a:gd name="connsiteX39" fmla="*/ 5443186 w 12192000"/>
              <a:gd name="connsiteY39" fmla="*/ 5912202 h 6858000"/>
              <a:gd name="connsiteX40" fmla="*/ 5159104 w 12192000"/>
              <a:gd name="connsiteY40" fmla="*/ 5842017 h 6858000"/>
              <a:gd name="connsiteX41" fmla="*/ 6094899 w 12192000"/>
              <a:gd name="connsiteY41" fmla="*/ 5477726 h 6858000"/>
              <a:gd name="connsiteX42" fmla="*/ 4577576 w 12192000"/>
              <a:gd name="connsiteY42" fmla="*/ 5297251 h 6858000"/>
              <a:gd name="connsiteX43" fmla="*/ 4701234 w 12192000"/>
              <a:gd name="connsiteY43" fmla="*/ 5223724 h 6858000"/>
              <a:gd name="connsiteX44" fmla="*/ 5643712 w 12192000"/>
              <a:gd name="connsiteY44" fmla="*/ 5243777 h 6858000"/>
              <a:gd name="connsiteX45" fmla="*/ 5800793 w 12192000"/>
              <a:gd name="connsiteY45" fmla="*/ 5186961 h 6858000"/>
              <a:gd name="connsiteX46" fmla="*/ 5643712 w 12192000"/>
              <a:gd name="connsiteY46" fmla="*/ 5096724 h 6858000"/>
              <a:gd name="connsiteX47" fmla="*/ 5032104 w 12192000"/>
              <a:gd name="connsiteY47" fmla="*/ 5029881 h 6858000"/>
              <a:gd name="connsiteX48" fmla="*/ 4871682 w 12192000"/>
              <a:gd name="connsiteY48" fmla="*/ 4879485 h 6858000"/>
              <a:gd name="connsiteX49" fmla="*/ 4600971 w 12192000"/>
              <a:gd name="connsiteY49" fmla="*/ 4705695 h 6858000"/>
              <a:gd name="connsiteX50" fmla="*/ 4788128 w 12192000"/>
              <a:gd name="connsiteY50" fmla="*/ 4561984 h 6858000"/>
              <a:gd name="connsiteX51" fmla="*/ 4483995 w 12192000"/>
              <a:gd name="connsiteY51" fmla="*/ 4348088 h 6858000"/>
              <a:gd name="connsiteX52" fmla="*/ 4460097 w 12192000"/>
              <a:gd name="connsiteY52" fmla="*/ 4316252 h 6858000"/>
              <a:gd name="connsiteX53" fmla="*/ 0 w 12192000"/>
              <a:gd name="connsiteY53" fmla="*/ 4316252 h 6858000"/>
              <a:gd name="connsiteX54" fmla="*/ 0 w 12192000"/>
              <a:gd name="connsiteY54" fmla="*/ 4197368 h 6858000"/>
              <a:gd name="connsiteX55" fmla="*/ 3728859 w 12192000"/>
              <a:gd name="connsiteY55" fmla="*/ 41973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6858000">
                <a:moveTo>
                  <a:pt x="3847754" y="5"/>
                </a:moveTo>
                <a:lnTo>
                  <a:pt x="3847754" y="4197373"/>
                </a:lnTo>
                <a:lnTo>
                  <a:pt x="4423416" y="4197373"/>
                </a:lnTo>
                <a:lnTo>
                  <a:pt x="4430942" y="4172627"/>
                </a:lnTo>
                <a:cubicBezTo>
                  <a:pt x="4453920" y="4128344"/>
                  <a:pt x="4509064" y="4095758"/>
                  <a:pt x="4570893" y="4067350"/>
                </a:cubicBezTo>
                <a:cubicBezTo>
                  <a:pt x="4731315" y="3997165"/>
                  <a:pt x="4908447" y="4013876"/>
                  <a:pt x="5082240" y="4000508"/>
                </a:cubicBezTo>
                <a:cubicBezTo>
                  <a:pt x="5312846" y="3970428"/>
                  <a:pt x="5533424" y="3900244"/>
                  <a:pt x="5767374" y="3903586"/>
                </a:cubicBezTo>
                <a:cubicBezTo>
                  <a:pt x="5987953" y="3833401"/>
                  <a:pt x="6231927" y="3910270"/>
                  <a:pt x="6455849" y="3820032"/>
                </a:cubicBezTo>
                <a:cubicBezTo>
                  <a:pt x="6683114" y="3820032"/>
                  <a:pt x="6913720" y="3820032"/>
                  <a:pt x="7144325" y="3820032"/>
                </a:cubicBezTo>
                <a:cubicBezTo>
                  <a:pt x="7211170" y="3823375"/>
                  <a:pt x="7274668" y="3823375"/>
                  <a:pt x="7341512" y="3826717"/>
                </a:cubicBezTo>
                <a:cubicBezTo>
                  <a:pt x="7341512" y="3826717"/>
                  <a:pt x="7344854" y="3826717"/>
                  <a:pt x="7344854" y="3826717"/>
                </a:cubicBezTo>
                <a:lnTo>
                  <a:pt x="7534641" y="3832816"/>
                </a:lnTo>
                <a:lnTo>
                  <a:pt x="7534641" y="5"/>
                </a:lnTo>
                <a:close/>
                <a:moveTo>
                  <a:pt x="3728859" y="0"/>
                </a:moveTo>
                <a:lnTo>
                  <a:pt x="12192000" y="0"/>
                </a:lnTo>
                <a:lnTo>
                  <a:pt x="12192000" y="1"/>
                </a:lnTo>
                <a:lnTo>
                  <a:pt x="7653538" y="1"/>
                </a:lnTo>
                <a:lnTo>
                  <a:pt x="7653538" y="3836633"/>
                </a:lnTo>
                <a:lnTo>
                  <a:pt x="7773901" y="3840500"/>
                </a:lnTo>
                <a:cubicBezTo>
                  <a:pt x="7916359" y="3845096"/>
                  <a:pt x="8058399" y="3850109"/>
                  <a:pt x="8200440" y="3856793"/>
                </a:cubicBezTo>
                <a:cubicBezTo>
                  <a:pt x="8307387" y="3856793"/>
                  <a:pt x="8410993" y="3860135"/>
                  <a:pt x="8517940" y="3860135"/>
                </a:cubicBezTo>
                <a:cubicBezTo>
                  <a:pt x="8745205" y="3876845"/>
                  <a:pt x="8975812" y="3886871"/>
                  <a:pt x="9206418" y="3863477"/>
                </a:cubicBezTo>
                <a:cubicBezTo>
                  <a:pt x="9437024" y="3883530"/>
                  <a:pt x="9660946" y="3870162"/>
                  <a:pt x="9891553" y="3850108"/>
                </a:cubicBezTo>
                <a:cubicBezTo>
                  <a:pt x="10125500" y="3873504"/>
                  <a:pt x="10356108" y="3840082"/>
                  <a:pt x="10586714" y="3810003"/>
                </a:cubicBezTo>
                <a:cubicBezTo>
                  <a:pt x="10817321" y="3823372"/>
                  <a:pt x="11047927" y="3823372"/>
                  <a:pt x="11271848" y="3756529"/>
                </a:cubicBezTo>
                <a:cubicBezTo>
                  <a:pt x="11442298" y="3830056"/>
                  <a:pt x="11525851" y="3589423"/>
                  <a:pt x="11709667" y="3636212"/>
                </a:cubicBezTo>
                <a:cubicBezTo>
                  <a:pt x="11893484" y="3686345"/>
                  <a:pt x="12023827" y="3495843"/>
                  <a:pt x="12184248" y="3429001"/>
                </a:cubicBezTo>
                <a:lnTo>
                  <a:pt x="12192000" y="3437173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857989"/>
                </a:lnTo>
                <a:lnTo>
                  <a:pt x="6542821" y="6857989"/>
                </a:lnTo>
                <a:lnTo>
                  <a:pt x="6553813" y="6856417"/>
                </a:lnTo>
                <a:cubicBezTo>
                  <a:pt x="6636844" y="6844080"/>
                  <a:pt x="6761651" y="6822931"/>
                  <a:pt x="6836849" y="6797865"/>
                </a:cubicBezTo>
                <a:cubicBezTo>
                  <a:pt x="6663059" y="6794522"/>
                  <a:pt x="5977924" y="6667523"/>
                  <a:pt x="5951187" y="6644126"/>
                </a:cubicBezTo>
                <a:cubicBezTo>
                  <a:pt x="5964556" y="6637442"/>
                  <a:pt x="5984611" y="6630759"/>
                  <a:pt x="6001320" y="6624073"/>
                </a:cubicBezTo>
                <a:cubicBezTo>
                  <a:pt x="5964556" y="6604022"/>
                  <a:pt x="5934477" y="6580627"/>
                  <a:pt x="5904397" y="6543863"/>
                </a:cubicBezTo>
                <a:cubicBezTo>
                  <a:pt x="5807476" y="6420205"/>
                  <a:pt x="5643712" y="6463653"/>
                  <a:pt x="5506684" y="6416862"/>
                </a:cubicBezTo>
                <a:cubicBezTo>
                  <a:pt x="5593580" y="6156177"/>
                  <a:pt x="5824187" y="6253098"/>
                  <a:pt x="6001320" y="6202967"/>
                </a:cubicBezTo>
                <a:cubicBezTo>
                  <a:pt x="5536764" y="6049228"/>
                  <a:pt x="5627001" y="5969017"/>
                  <a:pt x="5443186" y="5912202"/>
                </a:cubicBezTo>
                <a:cubicBezTo>
                  <a:pt x="5212579" y="5842017"/>
                  <a:pt x="5159104" y="5842017"/>
                  <a:pt x="5159104" y="5842017"/>
                </a:cubicBezTo>
                <a:cubicBezTo>
                  <a:pt x="5429816" y="5628122"/>
                  <a:pt x="5754003" y="5858729"/>
                  <a:pt x="6094899" y="5477726"/>
                </a:cubicBezTo>
                <a:cubicBezTo>
                  <a:pt x="5767371" y="5424253"/>
                  <a:pt x="4788128" y="5397515"/>
                  <a:pt x="4577576" y="5297251"/>
                </a:cubicBezTo>
                <a:cubicBezTo>
                  <a:pt x="4657786" y="5334014"/>
                  <a:pt x="4664471" y="5223724"/>
                  <a:pt x="4701234" y="5223724"/>
                </a:cubicBezTo>
                <a:cubicBezTo>
                  <a:pt x="5012051" y="5220383"/>
                  <a:pt x="5329552" y="5283884"/>
                  <a:pt x="5643712" y="5243777"/>
                </a:cubicBezTo>
                <a:cubicBezTo>
                  <a:pt x="5700528" y="5240436"/>
                  <a:pt x="5790766" y="5270513"/>
                  <a:pt x="5800793" y="5186961"/>
                </a:cubicBezTo>
                <a:cubicBezTo>
                  <a:pt x="5810818" y="5083355"/>
                  <a:pt x="5693843" y="5106750"/>
                  <a:pt x="5643712" y="5096724"/>
                </a:cubicBezTo>
                <a:cubicBezTo>
                  <a:pt x="5439842" y="5063302"/>
                  <a:pt x="5239316" y="5049935"/>
                  <a:pt x="5032104" y="5029881"/>
                </a:cubicBezTo>
                <a:cubicBezTo>
                  <a:pt x="4945209" y="5019854"/>
                  <a:pt x="4838261" y="5039907"/>
                  <a:pt x="4871682" y="4879485"/>
                </a:cubicBezTo>
                <a:cubicBezTo>
                  <a:pt x="4844944" y="4725749"/>
                  <a:pt x="4684523" y="4779222"/>
                  <a:pt x="4600971" y="4705695"/>
                </a:cubicBezTo>
                <a:cubicBezTo>
                  <a:pt x="4641075" y="4618800"/>
                  <a:pt x="4754708" y="4678959"/>
                  <a:pt x="4788128" y="4561984"/>
                </a:cubicBezTo>
                <a:cubicBezTo>
                  <a:pt x="4627707" y="4598747"/>
                  <a:pt x="4644418" y="4344747"/>
                  <a:pt x="4483995" y="4348088"/>
                </a:cubicBezTo>
                <a:lnTo>
                  <a:pt x="4460097" y="4316252"/>
                </a:lnTo>
                <a:lnTo>
                  <a:pt x="0" y="4316252"/>
                </a:lnTo>
                <a:lnTo>
                  <a:pt x="0" y="4197368"/>
                </a:lnTo>
                <a:lnTo>
                  <a:pt x="3728859" y="419736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C883317-02DB-49CB-BA33-9E68CAD9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650" y="4181474"/>
            <a:ext cx="5505814" cy="23260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u="sng" dirty="0"/>
              <a:t>Meet The Team</a:t>
            </a:r>
            <a:br>
              <a:rPr lang="en-US" sz="4400" dirty="0"/>
            </a:br>
            <a:r>
              <a:rPr lang="en-US" sz="2000" dirty="0">
                <a:latin typeface="Century Schoolbook" panose="02040604050505020304" pitchFamily="18" charset="0"/>
              </a:rPr>
              <a:t>Brynna Bridges</a:t>
            </a:r>
            <a:br>
              <a:rPr lang="en-US" sz="2000" dirty="0">
                <a:latin typeface="Century Schoolbook" panose="02040604050505020304" pitchFamily="18" charset="0"/>
              </a:rPr>
            </a:br>
            <a:r>
              <a:rPr lang="en-US" sz="2000" dirty="0">
                <a:latin typeface="Century Schoolbook" panose="02040604050505020304" pitchFamily="18" charset="0"/>
              </a:rPr>
              <a:t>De-Anna Clarke</a:t>
            </a:r>
            <a:br>
              <a:rPr lang="en-US" sz="2000" dirty="0">
                <a:latin typeface="Century Schoolbook" panose="02040604050505020304" pitchFamily="18" charset="0"/>
              </a:rPr>
            </a:br>
            <a:r>
              <a:rPr lang="en-US" sz="2000" dirty="0">
                <a:latin typeface="Century Schoolbook" panose="02040604050505020304" pitchFamily="18" charset="0"/>
              </a:rPr>
              <a:t>Chantay Drake</a:t>
            </a:r>
            <a:br>
              <a:rPr lang="en-US" sz="2000" dirty="0">
                <a:latin typeface="Century Schoolbook" panose="02040604050505020304" pitchFamily="18" charset="0"/>
              </a:rPr>
            </a:br>
            <a:r>
              <a:rPr lang="en-US" sz="2000" dirty="0">
                <a:latin typeface="Century Schoolbook" panose="02040604050505020304" pitchFamily="18" charset="0"/>
              </a:rPr>
              <a:t>Jewell Foster</a:t>
            </a:r>
            <a:br>
              <a:rPr lang="en-US" sz="2000" dirty="0">
                <a:latin typeface="Century Schoolbook" panose="02040604050505020304" pitchFamily="18" charset="0"/>
              </a:rPr>
            </a:br>
            <a:r>
              <a:rPr lang="en-US" sz="2000" dirty="0">
                <a:latin typeface="Century Schoolbook" panose="02040604050505020304" pitchFamily="18" charset="0"/>
              </a:rPr>
              <a:t>Alexis Palmer</a:t>
            </a:r>
          </a:p>
        </p:txBody>
      </p:sp>
      <p:pic>
        <p:nvPicPr>
          <p:cNvPr id="1032" name="Picture 8" descr="Profile photo for Alexis Palmer">
            <a:extLst>
              <a:ext uri="{FF2B5EF4-FFF2-40B4-BE49-F238E27FC236}">
                <a16:creationId xmlns:a16="http://schemas.microsoft.com/office/drawing/2014/main" id="{16914E4B-A396-4214-B97D-F13EC3C998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6639"/>
          <a:stretch/>
        </p:blipFill>
        <p:spPr bwMode="auto">
          <a:xfrm>
            <a:off x="502187" y="995333"/>
            <a:ext cx="2793747" cy="232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for De-Anna Clarke">
            <a:extLst>
              <a:ext uri="{FF2B5EF4-FFF2-40B4-BE49-F238E27FC236}">
                <a16:creationId xmlns:a16="http://schemas.microsoft.com/office/drawing/2014/main" id="{4A0FA34D-B583-464E-AB90-13BCB0207C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r="14970" b="3"/>
          <a:stretch/>
        </p:blipFill>
        <p:spPr bwMode="auto">
          <a:xfrm>
            <a:off x="9823998" y="475497"/>
            <a:ext cx="2196526" cy="28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rofile photo for Brynna Bridges">
            <a:extLst>
              <a:ext uri="{FF2B5EF4-FFF2-40B4-BE49-F238E27FC236}">
                <a16:creationId xmlns:a16="http://schemas.microsoft.com/office/drawing/2014/main" id="{67008606-8E0D-4317-8D7E-4EAC2227A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6" r="9002" b="-4"/>
          <a:stretch/>
        </p:blipFill>
        <p:spPr bwMode="auto">
          <a:xfrm>
            <a:off x="7705065" y="475497"/>
            <a:ext cx="2010493" cy="284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95EE95-2C72-450F-BF81-BD22F18B6910}"/>
              </a:ext>
            </a:extLst>
          </p:cNvPr>
          <p:cNvSpPr txBox="1"/>
          <p:nvPr/>
        </p:nvSpPr>
        <p:spPr>
          <a:xfrm>
            <a:off x="9652522" y="6870700"/>
            <a:ext cx="253947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www.flickr.com/photos/viaggioroutard/2559793609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426562-B26A-48D2-A9E2-542AEBD3566E}"/>
              </a:ext>
            </a:extLst>
          </p:cNvPr>
          <p:cNvSpPr txBox="1"/>
          <p:nvPr/>
        </p:nvSpPr>
        <p:spPr>
          <a:xfrm>
            <a:off x="7100344" y="6870700"/>
            <a:ext cx="253947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www.flickr.com/photos/viaggioroutard/2559793609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4B855-890D-41F6-94DC-723C01CCD8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234" y="4401326"/>
            <a:ext cx="2381652" cy="23816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D79E4B-3D2E-4C97-A1B9-CD63E64175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6308" y="1100150"/>
            <a:ext cx="3105134" cy="23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79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F12A6-A808-4583-9A33-BBD6064E2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87" y="2440635"/>
            <a:ext cx="5582699" cy="45671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6000" u="sng" dirty="0"/>
              <a:t>Motivation &amp; Summary </a:t>
            </a:r>
            <a:br>
              <a:rPr lang="en-US" sz="2800" dirty="0"/>
            </a:br>
            <a:br>
              <a:rPr lang="en-US" sz="2800" dirty="0"/>
            </a:br>
            <a:br>
              <a:rPr lang="en-US" altLang="en-US" sz="2800" dirty="0"/>
            </a:br>
            <a:r>
              <a:rPr lang="en-US" altLang="en-US" sz="2800" dirty="0">
                <a:latin typeface="Century Schoolbook" panose="02040604050505020304" pitchFamily="18" charset="0"/>
              </a:rPr>
              <a:t>W</a:t>
            </a:r>
            <a:r>
              <a:rPr lang="en-US" sz="2800" dirty="0">
                <a:latin typeface="Century Schoolbook" panose="02040604050505020304" pitchFamily="18" charset="0"/>
              </a:rPr>
              <a:t>e are a data analytics team that works for small business consulting firm. One of our clients would like to purchase 3 properties in a prominent  Boston area for rental through Airbnb. They tasked us to provide them a profile of the most profitable  investments to make base on Neighborhood, Property type and bedrooms.</a:t>
            </a:r>
            <a:br>
              <a:rPr lang="en-US" sz="2800" dirty="0"/>
            </a:br>
            <a:br>
              <a:rPr lang="en-US" sz="1600" dirty="0"/>
            </a:br>
            <a:br>
              <a:rPr lang="en-US" alt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</p:txBody>
      </p:sp>
      <p:pic>
        <p:nvPicPr>
          <p:cNvPr id="10" name="Picture 9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A0FD203-3441-48EF-9695-5AA182960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177" r="17179" b="2"/>
          <a:stretch/>
        </p:blipFill>
        <p:spPr>
          <a:xfrm>
            <a:off x="6251793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D2FB20-200C-4A6D-B088-90C884B91462}"/>
              </a:ext>
            </a:extLst>
          </p:cNvPr>
          <p:cNvSpPr txBox="1"/>
          <p:nvPr/>
        </p:nvSpPr>
        <p:spPr>
          <a:xfrm>
            <a:off x="9652523" y="6657945"/>
            <a:ext cx="253947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spreadableideas.blogspot.com/2010/12/corporate-website-design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1495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3B7BB51-92B8-4089-8DAB-1202A4D1C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44E93-FDD4-490C-A8A1-D01A7BB6F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Hypothesis &amp; Null Hypothesis</a:t>
            </a:r>
            <a:endParaRPr lang="en-US" dirty="0"/>
          </a:p>
        </p:txBody>
      </p:sp>
      <p:pic>
        <p:nvPicPr>
          <p:cNvPr id="27" name="Picture 26" descr="A small house in a pool of water&#10;&#10;Description automatically generated">
            <a:extLst>
              <a:ext uri="{FF2B5EF4-FFF2-40B4-BE49-F238E27FC236}">
                <a16:creationId xmlns:a16="http://schemas.microsoft.com/office/drawing/2014/main" id="{E6D87112-3D5B-4136-9169-2D2596580E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553" r="12728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7991BA47-7A58-4DE2-879A-B47AFF2CB97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0686350"/>
              </p:ext>
            </p:extLst>
          </p:nvPr>
        </p:nvGraphicFramePr>
        <p:xfrm>
          <a:off x="167640" y="1950720"/>
          <a:ext cx="5135880" cy="4805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4E06AB9A-C989-43E7-A442-A008436189A9}"/>
              </a:ext>
            </a:extLst>
          </p:cNvPr>
          <p:cNvSpPr txBox="1"/>
          <p:nvPr/>
        </p:nvSpPr>
        <p:spPr>
          <a:xfrm>
            <a:off x="9652523" y="6657945"/>
            <a:ext cx="253947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www.thepeakoftreschic.com/2013/06/off-to-boston-nantucket-cape-cod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511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269BDC9-F5DC-4A16-9583-2F8CE418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BDDE6-C9FD-434E-B23A-0AF26C17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76" y="3737822"/>
            <a:ext cx="9144000" cy="11526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100" dirty="0"/>
              <a:t>Data Used, Cleanup &amp; Exploration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F9F17873-EAB2-4E75-8B07-939FEEB3C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213" y="318524"/>
            <a:ext cx="11674525" cy="318130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8A30D0-54BC-4EDB-BD26-845FF6242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894" y="4640081"/>
            <a:ext cx="2660212" cy="19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37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CC8833C-30C9-4C08-938B-48540C1B3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1FFAB-69FD-4CF0-85C1-1E3F348D0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45" y="-1093716"/>
            <a:ext cx="6992292" cy="28067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dirty="0"/>
              <a:t>P- Values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293CACF-A4ED-4576-B7BC-AFD86453A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506" y="1961125"/>
            <a:ext cx="11823500" cy="4587239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dirty="0">
                <a:latin typeface="Century Schoolbook" panose="02040604050505020304" pitchFamily="18" charset="0"/>
              </a:rPr>
              <a:t>RATINGS</a:t>
            </a:r>
          </a:p>
          <a:p>
            <a:pPr>
              <a:lnSpc>
                <a:spcPct val="90000"/>
              </a:lnSpc>
            </a:pPr>
            <a:endParaRPr lang="en-US" sz="3600" dirty="0"/>
          </a:p>
          <a:p>
            <a:pPr lvl="8"/>
            <a:endParaRPr lang="en-US" sz="3600" dirty="0"/>
          </a:p>
          <a:p>
            <a:pPr lvl="8"/>
            <a:endParaRPr lang="en-US" sz="3600" dirty="0"/>
          </a:p>
          <a:p>
            <a:pPr lvl="8"/>
            <a:r>
              <a:rPr lang="en-US" sz="5400" dirty="0">
                <a:solidFill>
                  <a:schemeClr val="tx1"/>
                </a:solidFill>
                <a:latin typeface="Century Schoolbook" panose="02040604050505020304" pitchFamily="18" charset="0"/>
              </a:rPr>
              <a:t>PRICE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7E3682-71B7-4965-B696-12BD6FD69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60" y="2806704"/>
            <a:ext cx="11405859" cy="1546556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9EA130B-D56D-45A1-884D-C08485A1A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862" y="5320411"/>
            <a:ext cx="10593090" cy="154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5335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74AFD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3EF29-293A-425B-8957-3D9991D87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120" y="228600"/>
            <a:ext cx="8095664" cy="662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413764-D813-40F3-8CA1-73ED8A9E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4" y="2122919"/>
            <a:ext cx="4925744" cy="235421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400" dirty="0"/>
              <a:t>Ratings</a:t>
            </a:r>
            <a:br>
              <a:rPr lang="en-US" sz="4400" dirty="0"/>
            </a:br>
            <a:r>
              <a:rPr lang="en-US" sz="4400" dirty="0"/>
              <a:t> By Neighborhood</a:t>
            </a:r>
          </a:p>
        </p:txBody>
      </p:sp>
    </p:spTree>
    <p:extLst>
      <p:ext uri="{BB962C8B-B14F-4D97-AF65-F5344CB8AC3E}">
        <p14:creationId xmlns:p14="http://schemas.microsoft.com/office/powerpoint/2010/main" val="3623289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3F95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78AD4-E060-46F8-BC13-AF58E3DE0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776" y="121921"/>
            <a:ext cx="7948176" cy="6736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55E47F-BCAA-408A-9FD1-382393AB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248263"/>
            <a:ext cx="4922521" cy="235421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800" dirty="0"/>
              <a:t>Price</a:t>
            </a:r>
            <a:br>
              <a:rPr lang="en-US" sz="4800" dirty="0"/>
            </a:br>
            <a:r>
              <a:rPr lang="en-US" sz="4800" dirty="0"/>
              <a:t> By Neighborhood</a:t>
            </a:r>
          </a:p>
        </p:txBody>
      </p:sp>
    </p:spTree>
    <p:extLst>
      <p:ext uri="{BB962C8B-B14F-4D97-AF65-F5344CB8AC3E}">
        <p14:creationId xmlns:p14="http://schemas.microsoft.com/office/powerpoint/2010/main" val="63411679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5A09D-FEAD-4F44-A3E1-FC3CEFA93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43" r="-1" b="1181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61139F2-CFB6-4EC3-8AF8-E9FD8001B9B6}"/>
              </a:ext>
            </a:extLst>
          </p:cNvPr>
          <p:cNvSpPr/>
          <p:nvPr/>
        </p:nvSpPr>
        <p:spPr>
          <a:xfrm>
            <a:off x="4724400" y="5694034"/>
            <a:ext cx="6583680" cy="1022670"/>
          </a:xfrm>
          <a:prstGeom prst="roundRect">
            <a:avLst/>
          </a:prstGeom>
          <a:solidFill>
            <a:srgbClr val="000000">
              <a:alpha val="32941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957A5B-713D-41B1-8C6A-74E561003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240" y="5494766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Pricing Heat Map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C6FCC5A-815C-435D-A883-087CDB10C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849880" cy="284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2820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BrushVTI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298</Words>
  <Application>Microsoft Office PowerPoint</Application>
  <PresentationFormat>Widescreen</PresentationFormat>
  <Paragraphs>34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Century Schoolbook</vt:lpstr>
      <vt:lpstr>Elephant</vt:lpstr>
      <vt:lpstr>BrushVTI</vt:lpstr>
      <vt:lpstr>Boston Airbnb </vt:lpstr>
      <vt:lpstr>Meet The Team Brynna Bridges De-Anna Clarke Chantay Drake Jewell Foster Alexis Palmer</vt:lpstr>
      <vt:lpstr>Motivation &amp; Summary    We are a data analytics team that works for small business consulting firm. One of our clients would like to purchase 3 properties in a prominent  Boston area for rental through Airbnb. They tasked us to provide them a profile of the most profitable  investments to make base on Neighborhood, Property type and bedrooms.     </vt:lpstr>
      <vt:lpstr>Hypothesis &amp; Null Hypothesis</vt:lpstr>
      <vt:lpstr>Data Used, Cleanup &amp; Exploration</vt:lpstr>
      <vt:lpstr>P- Values </vt:lpstr>
      <vt:lpstr>Ratings  By Neighborhood</vt:lpstr>
      <vt:lpstr>Price  By Neighborhood</vt:lpstr>
      <vt:lpstr>Pricing Heat Map</vt:lpstr>
      <vt:lpstr>Number  of  Bedrooms  in  South End</vt:lpstr>
      <vt:lpstr>Rating  By  Bedrooms</vt:lpstr>
      <vt:lpstr>Price  By  Available  Bedrooms</vt:lpstr>
      <vt:lpstr>South  End  Property Type</vt:lpstr>
      <vt:lpstr>South End’s  Rating By  Property Type</vt:lpstr>
      <vt:lpstr>Price  By Property Type  In  South End</vt:lpstr>
      <vt:lpstr>Conclusion </vt:lpstr>
      <vt:lpstr>Postmortem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Boston Airbnb </dc:title>
  <dc:creator>Chantay Drake</dc:creator>
  <cp:lastModifiedBy>Chantay Drake</cp:lastModifiedBy>
  <cp:revision>6</cp:revision>
  <dcterms:created xsi:type="dcterms:W3CDTF">2020-04-24T20:43:48Z</dcterms:created>
  <dcterms:modified xsi:type="dcterms:W3CDTF">2020-04-24T22:49:12Z</dcterms:modified>
</cp:coreProperties>
</file>